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tableStyles+xml" PartName="/ppt/tableStyle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package.core-properties+xml" PartName="/docProps/core.xml"/>
</Types>
</file>

<file path=_rels/.rels><?xml version="1.0" encoding="UTF-8" standalone="yes"?><Relationships xmlns="http://schemas.openxmlformats.org/package/2006/relationships"><Relationship Id="rId3" Target="ppt/presentation.xml" Type="http://schemas.openxmlformats.org/officeDocument/2006/relationships/officeDocument"/><Relationship Id="rId2" Target="docProps/core.xml" Type="http://schemas.openxmlformats.org/package/2006/relationships/metadata/core-properties"/><Relationship Id="rId1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embedTrueTypeFonts="1" saveSubsetFonts="1">
  <p:sldMasterIdLst>
    <p:sldMasterId id="214748365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14630400" cy="8229600"/>
  <p:notesSz cx="8229600" cy="14630400"/>
  <p:embeddedFontLst>
    <p:embeddedFont>
      <p:font charset="0" panose="00000500000000000000" pitchFamily="2" typeface="Montserrat"/>
      <p:regular r:id="rId16"/>
    </p:embeddedFont>
    <p:embeddedFont>
      <p:font charset="0" panose="020B0303030403090204" pitchFamily="34" typeface="Source Sans 3"/>
      <p:regular r:id="rId17"/>
    </p:embeddedFont>
  </p:embeddedFontLst>
  <p:defaultTextStyle>
    <a:defPPr>
      <a:defRPr altLang="ru-RU" lang="ru-RU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d="100" n="136"/>
          <a:sy d="100" n="136"/>
        </p:scale>
        <p:origin x="216" y="312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 standalone="yes"?><Relationships xmlns="http://schemas.openxmlformats.org/package/2006/relationships"><Relationship Id="rId17" Target="fonts/font2.fntdata" Type="http://schemas.openxmlformats.org/officeDocument/2006/relationships/font"/><Relationship Id="rId16" Target="fonts/font1.fntdata" Type="http://schemas.openxmlformats.org/officeDocument/2006/relationships/font"/><Relationship Id="rId15" Target="slides/slide9.xml" Type="http://schemas.openxmlformats.org/officeDocument/2006/relationships/slide"/><Relationship Id="rId14" Target="slides/slide8.xml" Type="http://schemas.openxmlformats.org/officeDocument/2006/relationships/slide"/><Relationship Id="rId13" Target="slides/slide7.xml" Type="http://schemas.openxmlformats.org/officeDocument/2006/relationships/slide"/><Relationship Id="rId12" Target="slides/slide6.xml" Type="http://schemas.openxmlformats.org/officeDocument/2006/relationships/slide"/><Relationship Id="rId11" Target="slides/slide5.xml" Type="http://schemas.openxmlformats.org/officeDocument/2006/relationships/slide"/><Relationship Id="rId9" Target="slides/slide3.xml" Type="http://schemas.openxmlformats.org/officeDocument/2006/relationships/slide"/><Relationship Id="rId10" Target="slides/slide4.xml" Type="http://schemas.openxmlformats.org/officeDocument/2006/relationships/slide"/><Relationship Id="rId8" Target="slides/slide2.xml" Type="http://schemas.openxmlformats.org/officeDocument/2006/relationships/slide"/><Relationship Id="rId7" Target="slides/slide1.xml" Type="http://schemas.openxmlformats.org/officeDocument/2006/relationships/slide"/><Relationship Id="rId6" Target="notesMasters/notesMaster1.xml" Type="http://schemas.openxmlformats.org/officeDocument/2006/relationships/notesMaster"/><Relationship Id="rId5" Target="slideMasters/slideMaster1.xml" Type="http://schemas.openxmlformats.org/officeDocument/2006/relationships/slideMaster"/><Relationship Id="rId4" Target="tableStyles.xml" Type="http://schemas.openxmlformats.org/officeDocument/2006/relationships/tableStyles"/><Relationship Id="rId3" Target="presProps.xml" Type="http://schemas.openxmlformats.org/officeDocument/2006/relationships/presProps"/><Relationship Id="rId2" Target="viewProps.xml" Type="http://schemas.openxmlformats.org/officeDocument/2006/relationships/viewProps"/><Relationship Id="rId1" Target="theme/theme2.xml" Type="http://schemas.openxmlformats.org/officeDocument/2006/relationships/them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<Relationships xmlns="http://schemas.openxmlformats.org/package/2006/relationships"><Relationship Id="rId1" Target="../theme/theme1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sz="quarter" type="hd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bIns="45720" lIns="91440" numCol="1" rIns="91440" rtlCol="0" tIns="45720" vert="horz"/>
          <a:lstStyle>
            <a:lvl1pPr algn="l">
              <a:defRPr sz="1200"/>
            </a:lvl1pPr>
          </a:lstStyle>
          <a:p>
            <a:endParaRPr altLang="ru-RU" lang="ru-RU"/>
          </a:p>
        </p:txBody>
      </p:sp>
      <p:sp>
        <p:nvSpPr>
          <p:cNvPr id="3" name="Дата 2"/>
          <p:cNvSpPr>
            <a:spLocks noGrp="1"/>
          </p:cNvSpPr>
          <p:nvPr>
            <p:ph idx="1" type="dt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bIns="45720" lIns="91440" numCol="1" rIns="91440" rtlCol="0" tIns="45720" vert="horz"/>
          <a:lstStyle>
            <a:lvl1pPr algn="r">
              <a:defRPr sz="1200"/>
            </a:lvl1pPr>
          </a:lstStyle>
          <a:p>
            <a:fld id="{E7AF8E32-A569-C945-B616-9E50BDFC4378}" type="datetimeFigureOut">
              <a:rPr altLang="ru-RU" lang="ru-RU" smtClean="0"/>
              <a:t>01.01.2026</a:t>
            </a:fld>
            <a:endParaRPr altLang="ru-RU" lang="ru-RU"/>
          </a:p>
        </p:txBody>
      </p:sp>
      <p:sp>
        <p:nvSpPr>
          <p:cNvPr id="4" name="Образ слайда 3"/>
          <p:cNvSpPr>
            <a:spLocks noChangeAspect="1" noGrp="1" noRot="1"/>
          </p:cNvSpPr>
          <p:nvPr>
            <p:ph idx="2"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 bIns="45720" lIns="91440" numCol="1" rIns="91440" rtlCol="0" tIns="45720" vert="horz"/>
          <a:lstStyle/>
          <a:p>
            <a:endParaRPr altLang="ru-RU" lang="ru-RU"/>
          </a:p>
        </p:txBody>
      </p:sp>
      <p:sp>
        <p:nvSpPr>
          <p:cNvPr id="5" name="Заметки 4"/>
          <p:cNvSpPr>
            <a:spLocks noGrp="1"/>
          </p:cNvSpPr>
          <p:nvPr>
            <p:ph idx="3" sz="quarter" type="body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bIns="45720" lIns="91440" numCol="1" rIns="91440" rtlCol="0" tIns="45720" vert="horz"/>
          <a:lstStyle/>
          <a:p>
            <a:pPr lvl="0"/>
            <a:r>
              <a:rPr altLang="ru-RU" lang="ru-RU"/>
              <a:t>Образец текста</a:t>
            </a:r>
          </a:p>
          <a:p>
            <a:pPr lvl="1"/>
            <a:r>
              <a:rPr altLang="ru-RU" lang="ru-RU"/>
              <a:t>Второй уровень</a:t>
            </a:r>
          </a:p>
          <a:p>
            <a:pPr lvl="2"/>
            <a:r>
              <a:rPr altLang="ru-RU" lang="ru-RU"/>
              <a:t>Третий уровень</a:t>
            </a:r>
          </a:p>
          <a:p>
            <a:pPr lvl="3"/>
            <a:r>
              <a:rPr altLang="ru-RU" lang="ru-RU"/>
              <a:t>Четвертый уровень</a:t>
            </a:r>
          </a:p>
          <a:p>
            <a:pPr lvl="4"/>
            <a:r>
              <a:rPr altLang="ru-RU"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idx="4" sz="quarter" type="ftr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anchor="b" bIns="45720" lIns="91440" numCol="1" rIns="91440" rtlCol="0" tIns="45720" vert="horz"/>
          <a:lstStyle>
            <a:lvl1pPr algn="l">
              <a:defRPr sz="1200"/>
            </a:lvl1pPr>
          </a:lstStyle>
          <a:p>
            <a:endParaRPr altLang="ru-RU" lang="ru-RU"/>
          </a:p>
        </p:txBody>
      </p:sp>
      <p:sp>
        <p:nvSpPr>
          <p:cNvPr id="7" name="Номер слайда 6"/>
          <p:cNvSpPr>
            <a:spLocks noGrp="1"/>
          </p:cNvSpPr>
          <p:nvPr>
            <p:ph idx="5" sz="quarter" type="sldNum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anchor="b" bIns="45720" lIns="91440" numCol="1" rIns="91440" rtlCol="0" tIns="45720" vert="horz"/>
          <a:lstStyle>
            <a:lvl1pPr algn="r">
              <a:defRPr sz="1200"/>
            </a:lvl1pPr>
          </a:lstStyle>
          <a:p>
            <a:fld id="{871F709A-8672-2147-B2A0-0FD0648C558D}" type="slidenum">
              <a:rPr altLang="ru-RU" lang="ru-RU" smtClean="0"/>
              <a:t>‹#›</a:t>
            </a:fld>
            <a:endParaRPr altLang="ru-RU" lang="ru-RU"/>
          </a:p>
        </p:txBody>
      </p:sp>
    </p:spTree>
    <p:extLst>
      <p:ext uri="{BB962C8B-B14F-4D97-AF65-F5344CB8AC3E}">
        <p14:creationId xmlns:p14="http://schemas.microsoft.com/office/powerpoint/2010/main" val="982827257"/>
      </p:ext>
    </p:extLst>
  </p:cSld>
  <p:clrMap accent1="accent1" accent2="accent2" accent3="accent3" accent4="accent4" accent5="accent5" accent6="accent6" bg1="lt1" bg2="lt2" folHlink="folHlink" hlink="hlink" tx1="dk1" tx2="dk2"/>
  <p:notesStyle>
    <a:lvl1pPr algn="l" defTabSz="914400" eaLnBrk="1" hangingPunct="1" latinLnBrk="0" marL="0" rtl="0">
      <a:defRPr kern="1200" sz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2" Target="../slides/slide1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2.xml.rels><?xml version="1.0" encoding="UTF-8" standalone="yes"?><Relationships xmlns="http://schemas.openxmlformats.org/package/2006/relationships"><Relationship Id="rId2" Target="../slides/slide2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3.xml.rels><?xml version="1.0" encoding="UTF-8" standalone="yes"?><Relationships xmlns="http://schemas.openxmlformats.org/package/2006/relationships"><Relationship Id="rId2" Target="../slides/slide3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4.xml.rels><?xml version="1.0" encoding="UTF-8" standalone="yes"?><Relationships xmlns="http://schemas.openxmlformats.org/package/2006/relationships"><Relationship Id="rId2" Target="../slides/slide4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5.xml.rels><?xml version="1.0" encoding="UTF-8" standalone="yes"?><Relationships xmlns="http://schemas.openxmlformats.org/package/2006/relationships"><Relationship Id="rId2" Target="../slides/slide5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6.xml.rels><?xml version="1.0" encoding="UTF-8" standalone="yes"?><Relationships xmlns="http://schemas.openxmlformats.org/package/2006/relationships"><Relationship Id="rId2" Target="../slides/slide6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7.xml.rels><?xml version="1.0" encoding="UTF-8" standalone="yes"?><Relationships xmlns="http://schemas.openxmlformats.org/package/2006/relationships"><Relationship Id="rId2" Target="../slides/slide7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8.xml.rels><?xml version="1.0" encoding="UTF-8" standalone="yes"?><Relationships xmlns="http://schemas.openxmlformats.org/package/2006/relationships"><Relationship Id="rId2" Target="../slides/slide8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9.xml.rels><?xml version="1.0" encoding="UTF-8" standalone="yes"?><Relationships xmlns="http://schemas.openxmlformats.org/package/2006/relationships"><Relationship Id="rId2" Target="../slides/slide9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dirty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https://gamma.app/?utm_source=made-with-gamma" TargetMode="External" Type="http://schemas.openxmlformats.org/officeDocument/2006/relationships/hyperlink"/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https://gamma.app/?utm_source=made-with-gamma" TargetMode="External" Type="http://schemas.openxmlformats.org/officeDocument/2006/relationships/hyperlink"/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https://gamma.app/?utm_source=made-with-gamma" TargetMode="External" Type="http://schemas.openxmlformats.org/officeDocument/2006/relationships/hyperlink"/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https://gamma.app/?utm_source=made-with-gamma" TargetMode="External" Type="http://schemas.openxmlformats.org/officeDocument/2006/relationships/hyperlink"/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https://gamma.app/?utm_source=made-with-gamma" TargetMode="External" Type="http://schemas.openxmlformats.org/officeDocument/2006/relationships/hyperlink"/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https://gamma.app/?utm_source=made-with-gamma" TargetMode="External" Type="http://schemas.openxmlformats.org/officeDocument/2006/relationships/hyperlink"/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https://gamma.app/?utm_source=made-with-gamma" TargetMode="External" Type="http://schemas.openxmlformats.org/officeDocument/2006/relationships/hyperlink"/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https://gamma.app/?utm_source=made-with-gamma" TargetMode="External" Type="http://schemas.openxmlformats.org/officeDocument/2006/relationships/hyperlink"/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https://gamma.app/?utm_source=made-with-gamma" TargetMode="External" Type="http://schemas.openxmlformats.org/officeDocument/2006/relationships/hyperlink"/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descr="preencoded.png" id="4" name="Image 0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descr="preencoded.png" id="4" name="Image 0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descr="preencoded.png" id="4" name="Image 0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descr="preencoded.png" id="4" name="Image 0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descr="preencoded.png" id="4" name="Image 0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descr="preencoded.png" id="4" name="Image 0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descr="preencoded.png" id="4" name="Image 0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descr="preencoded.png" id="4" name="Image 0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descr="preencoded.png" id="4" name="Image 0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arget="../slideLayouts/slideLayout10.xml" Type="http://schemas.openxmlformats.org/officeDocument/2006/relationships/slideLayout"/><Relationship Id="rId9" Target="../slideLayouts/slideLayout8.xml" Type="http://schemas.openxmlformats.org/officeDocument/2006/relationships/slideLayout"/><Relationship Id="rId10" Target="../slideLayouts/slideLayout9.xml" Type="http://schemas.openxmlformats.org/officeDocument/2006/relationships/slideLayout"/><Relationship Id="rId8" Target="../slideLayouts/slideLayout7.xml" Type="http://schemas.openxmlformats.org/officeDocument/2006/relationships/slideLayout"/><Relationship Id="rId7" Target="../slideLayouts/slideLayout6.xml" Type="http://schemas.openxmlformats.org/officeDocument/2006/relationships/slideLayout"/><Relationship Id="rId6" Target="../slideLayouts/slideLayout5.xml" Type="http://schemas.openxmlformats.org/officeDocument/2006/relationships/slideLayout"/><Relationship Id="rId5" Target="../slideLayouts/slideLayout4.xml" Type="http://schemas.openxmlformats.org/officeDocument/2006/relationships/slideLayout"/><Relationship Id="rId4" Target="../slideLayouts/slideLayout3.xml" Type="http://schemas.openxmlformats.org/officeDocument/2006/relationships/slideLayout"/><Relationship Id="rId3" Target="../slideLayouts/slideLayout2.xml" Type="http://schemas.openxmlformats.org/officeDocument/2006/relationships/slideLayout"/><Relationship Id="rId2" Target="../slideLayouts/slideLayout1.xml" Type="http://schemas.openxmlformats.org/officeDocument/2006/relationships/slideLayout"/><Relationship Id="rId1" Target="../theme/theme2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lt2" folHlink="folHlink" hlink="hlink" tx1="dk1" tx2="dk2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dt="0" ftr="0" hdr="0" sldNum="0"/>
  <p:txStyles>
    <p:titleStyle>
      <a:lvl1pPr algn="ctr" defTabSz="914400" eaLnBrk="1" hangingPunct="1" latinLnBrk="0" rtl="0"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342900" latinLnBrk="0" marL="342900" rtl="0">
        <a:spcBef>
          <a:spcPct val="20000"/>
        </a:spcBef>
        <a:buFont charset="0" pitchFamily="34" typeface="Arial"/>
        <a:buChar char="•"/>
        <a:defRPr kern="1200" sz="3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85750" latinLnBrk="0" marL="742950" rtl="0">
        <a:spcBef>
          <a:spcPct val="20000"/>
        </a:spcBef>
        <a:buFont charset="0" pitchFamily="34" typeface="Arial"/>
        <a:buChar char="–"/>
        <a:defRPr kern="1200" sz="2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spcBef>
          <a:spcPct val="20000"/>
        </a:spcBef>
        <a:buFont charset="0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spcBef>
          <a:spcPct val="20000"/>
        </a:spcBef>
        <a:buFont charset="0" pitchFamily="34" typeface="Arial"/>
        <a:buChar char="–"/>
        <a:defRPr kern="1200" sz="20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spcBef>
          <a:spcPct val="20000"/>
        </a:spcBef>
        <a:buFont charset="0" pitchFamily="34" typeface="Arial"/>
        <a:buChar char="»"/>
        <a:defRPr kern="1200" sz="20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3" Target="../media/image2.png" Type="http://schemas.openxmlformats.org/officeDocument/2006/relationships/image"/><Relationship Id="rId2" Target="../notesSlides/notesSlide1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2.xml.rels><?xml version="1.0" encoding="UTF-8" standalone="yes"?><Relationships xmlns="http://schemas.openxmlformats.org/package/2006/relationships"><Relationship Id="rId3" Target="../media/image3.png" Type="http://schemas.openxmlformats.org/officeDocument/2006/relationships/image"/><Relationship Id="rId2" Target="../notesSlides/notesSlide2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3.xml.rels><?xml version="1.0" encoding="UTF-8" standalone="yes"?><Relationships xmlns="http://schemas.openxmlformats.org/package/2006/relationships"><Relationship Id="rId9" Target="../media/image10.png" Type="http://schemas.openxmlformats.org/officeDocument/2006/relationships/image"/><Relationship Id="rId10" Target="../media/image11.svg" Type="http://schemas.openxmlformats.org/officeDocument/2006/relationships/image"/><Relationship Id="rId8" Target="../media/image9.svg" Type="http://schemas.openxmlformats.org/officeDocument/2006/relationships/image"/><Relationship Id="rId7" Target="../media/image8.png" Type="http://schemas.openxmlformats.org/officeDocument/2006/relationships/image"/><Relationship Id="rId6" Target="../media/image7.svg" Type="http://schemas.openxmlformats.org/officeDocument/2006/relationships/image"/><Relationship Id="rId5" Target="../media/image6.png" Type="http://schemas.openxmlformats.org/officeDocument/2006/relationships/image"/><Relationship Id="rId4" Target="../media/image5.png" Type="http://schemas.openxmlformats.org/officeDocument/2006/relationships/image"/><Relationship Id="rId3" Target="../media/image4.png" Type="http://schemas.openxmlformats.org/officeDocument/2006/relationships/image"/><Relationship Id="rId2" Target="../notesSlides/notesSlide3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4.xml.rels><?xml version="1.0" encoding="UTF-8" standalone="yes"?><Relationships xmlns="http://schemas.openxmlformats.org/package/2006/relationships"><Relationship Id="rId8" Target="../media/image17.svg" Type="http://schemas.openxmlformats.org/officeDocument/2006/relationships/image"/><Relationship Id="rId7" Target="../media/image16.png" Type="http://schemas.openxmlformats.org/officeDocument/2006/relationships/image"/><Relationship Id="rId6" Target="../media/image15.svg" Type="http://schemas.openxmlformats.org/officeDocument/2006/relationships/image"/><Relationship Id="rId5" Target="../media/image14.png" Type="http://schemas.openxmlformats.org/officeDocument/2006/relationships/image"/><Relationship Id="rId4" Target="../media/image13.svg" Type="http://schemas.openxmlformats.org/officeDocument/2006/relationships/image"/><Relationship Id="rId3" Target="../media/image12.png" Type="http://schemas.openxmlformats.org/officeDocument/2006/relationships/image"/><Relationship Id="rId2" Target="../notesSlides/notesSlide4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5.xml.rels><?xml version="1.0" encoding="UTF-8" standalone="yes"?><Relationships xmlns="http://schemas.openxmlformats.org/package/2006/relationships"><Relationship Id="rId3" Target="../media/image18.png" Type="http://schemas.openxmlformats.org/officeDocument/2006/relationships/image"/><Relationship Id="rId2" Target="../notesSlides/notesSlide5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6.xml.rels><?xml version="1.0" encoding="UTF-8" standalone="yes"?><Relationships xmlns="http://schemas.openxmlformats.org/package/2006/relationships"><Relationship Id="rId7" Target="../media/image23.svg" Type="http://schemas.openxmlformats.org/officeDocument/2006/relationships/image"/><Relationship Id="rId6" Target="../media/image22.png" Type="http://schemas.openxmlformats.org/officeDocument/2006/relationships/image"/><Relationship Id="rId5" Target="../media/image21.svg" Type="http://schemas.openxmlformats.org/officeDocument/2006/relationships/image"/><Relationship Id="rId4" Target="../media/image20.png" Type="http://schemas.openxmlformats.org/officeDocument/2006/relationships/image"/><Relationship Id="rId3" Target="../media/image19.png" Type="http://schemas.openxmlformats.org/officeDocument/2006/relationships/image"/><Relationship Id="rId2" Target="../notesSlides/notesSlide6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7.xml.rels><?xml version="1.0" encoding="UTF-8" standalone="yes"?><Relationships xmlns="http://schemas.openxmlformats.org/package/2006/relationships"><Relationship Id="rId2" Target="../notesSlides/notesSlide7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8.xml.rels><?xml version="1.0" encoding="UTF-8" standalone="yes"?><Relationships xmlns="http://schemas.openxmlformats.org/package/2006/relationships"><Relationship Id="rId3" Target="../media/image24.png" Type="http://schemas.openxmlformats.org/officeDocument/2006/relationships/image"/><Relationship Id="rId2" Target="../notesSlides/notesSlide8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9.xml.rels><?xml version="1.0" encoding="UTF-8" standalone="yes"?><Relationships xmlns="http://schemas.openxmlformats.org/package/2006/relationships"><Relationship Id="rId3" Target="../media/image25.png" Type="http://schemas.openxmlformats.org/officeDocument/2006/relationships/image"/><Relationship Id="rId2" Target="../notesSlides/notesSlide9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0476" y="-746053"/>
            <a:ext cx="5501135" cy="825177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863798" y="2613541"/>
            <a:ext cx="1195030" cy="444103"/>
          </a:xfrm>
          <a:prstGeom prst="roundRect">
            <a:avLst>
              <a:gd fmla="val 6670" name="adj"/>
            </a:avLst>
          </a:prstGeom>
          <a:solidFill>
            <a:srgbClr val="E4E4E7"/>
          </a:solidFill>
          <a:ln/>
        </p:spPr>
      </p:sp>
      <p:sp>
        <p:nvSpPr>
          <p:cNvPr id="4" name="Text 1"/>
          <p:cNvSpPr/>
          <p:nvPr/>
        </p:nvSpPr>
        <p:spPr>
          <a:xfrm>
            <a:off x="1011793" y="2687479"/>
            <a:ext cx="899041" cy="29622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300"/>
              </a:lnSpc>
              <a:buNone/>
            </a:pPr>
            <a:r>
              <a:rPr dirty="0" lang="en-US" sz="15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IT-ПРОЕКТ</a:t>
            </a:r>
            <a:endParaRPr dirty="0" lang="en-US" sz="1550"/>
          </a:p>
        </p:txBody>
      </p:sp>
      <p:sp>
        <p:nvSpPr>
          <p:cNvPr id="5" name="Text 2"/>
          <p:cNvSpPr/>
          <p:nvPr/>
        </p:nvSpPr>
        <p:spPr>
          <a:xfrm>
            <a:off x="863798" y="3156347"/>
            <a:ext cx="6427470" cy="70127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5500"/>
              </a:lnSpc>
              <a:buNone/>
            </a:pPr>
            <a:r>
              <a:rPr b="1" dirty="0" lang="en-US" sz="4400">
                <a:solidFill>
                  <a:srgbClr val="000000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Ингушский читатель</a:t>
            </a:r>
            <a:endParaRPr dirty="0" lang="en-US" sz="4400"/>
          </a:p>
        </p:txBody>
      </p:sp>
      <p:sp>
        <p:nvSpPr>
          <p:cNvPr id="6" name="Text 3"/>
          <p:cNvSpPr/>
          <p:nvPr/>
        </p:nvSpPr>
        <p:spPr>
          <a:xfrm>
            <a:off x="863798" y="4227790"/>
            <a:ext cx="7416403" cy="370165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Telegram-бот для доступа к литературе на ингушском языке</a:t>
            </a:r>
            <a:endParaRPr dirty="0" lang="en-US" sz="1900"/>
          </a:p>
        </p:txBody>
      </p:sp>
      <p:sp>
        <p:nvSpPr>
          <p:cNvPr id="7" name="Text 4"/>
          <p:cNvSpPr/>
          <p:nvPr/>
        </p:nvSpPr>
        <p:spPr>
          <a:xfrm>
            <a:off x="863798" y="4875609"/>
            <a:ext cx="7416403" cy="740331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2900"/>
              </a:lnSpc>
              <a:buNone/>
            </a:pPr>
            <a:r>
              <a:rPr b="1"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Авторы:</a:t>
            </a: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 Арапиев И.Я. и Богатырёв А.И.</a:t>
            </a:r>
            <a:endParaRPr dirty="0" lang="en-US" sz="1900"/>
          </a:p>
          <a:p>
            <a:pPr algn="l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Студенты 2 курса направления «ПИТ»</a:t>
            </a:r>
            <a:endParaRPr dirty="0" lang="en-US"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6392" y="515779"/>
            <a:ext cx="7896701" cy="532805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4150"/>
              </a:lnSpc>
              <a:buNone/>
            </a:pPr>
            <a:r>
              <a:rPr b="1" dirty="0" lang="en-US" sz="3350">
                <a:solidFill>
                  <a:srgbClr val="000000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Проблема: исчезающее наследие</a:t>
            </a:r>
            <a:endParaRPr dirty="0" lang="en-US" sz="3350"/>
          </a:p>
        </p:txBody>
      </p:sp>
      <p:sp>
        <p:nvSpPr>
          <p:cNvPr id="3" name="Text 1"/>
          <p:cNvSpPr/>
          <p:nvPr/>
        </p:nvSpPr>
        <p:spPr>
          <a:xfrm>
            <a:off x="656392" y="1498640"/>
            <a:ext cx="7118747" cy="562451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2200"/>
              </a:lnSpc>
              <a:buNone/>
            </a:pPr>
            <a:r>
              <a:rPr dirty="0" lang="en-US" sz="14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Ингушский язык — уникальная часть культурного наследия Кавказа. Однако доступ к литературе на этом языке крайне ограничен:</a:t>
            </a:r>
            <a:endParaRPr dirty="0" lang="en-US" sz="1450"/>
          </a:p>
        </p:txBody>
      </p:sp>
      <p:sp>
        <p:nvSpPr>
          <p:cNvPr id="4" name="Text 2"/>
          <p:cNvSpPr/>
          <p:nvPr/>
        </p:nvSpPr>
        <p:spPr>
          <a:xfrm>
            <a:off x="656392" y="2229803"/>
            <a:ext cx="7118747" cy="281226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lang="en-US" sz="14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Книги не оцифрованы и недоступны онлайн</a:t>
            </a:r>
            <a:endParaRPr dirty="0" lang="en-US" sz="1450"/>
          </a:p>
        </p:txBody>
      </p:sp>
      <p:sp>
        <p:nvSpPr>
          <p:cNvPr id="5" name="Text 3"/>
          <p:cNvSpPr/>
          <p:nvPr/>
        </p:nvSpPr>
        <p:spPr>
          <a:xfrm>
            <a:off x="656392" y="2576632"/>
            <a:ext cx="7118747" cy="281226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lang="en-US" sz="14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Молодое поколение теряет связь с родным языком</a:t>
            </a:r>
            <a:endParaRPr dirty="0" lang="en-US" sz="1450"/>
          </a:p>
        </p:txBody>
      </p:sp>
      <p:sp>
        <p:nvSpPr>
          <p:cNvPr id="6" name="Text 4"/>
          <p:cNvSpPr/>
          <p:nvPr/>
        </p:nvSpPr>
        <p:spPr>
          <a:xfrm>
            <a:off x="656392" y="2923461"/>
            <a:ext cx="7118747" cy="281226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-342900" marL="342900">
              <a:lnSpc>
                <a:spcPts val="2200"/>
              </a:lnSpc>
              <a:buSzPct val="100000"/>
              <a:buChar char="•"/>
            </a:pPr>
            <a:r>
              <a:rPr dirty="0" lang="en-US" sz="14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Культурные тексты остаются в бумажных архивах</a:t>
            </a:r>
            <a:endParaRPr dirty="0" lang="en-US" sz="1450"/>
          </a:p>
        </p:txBody>
      </p:sp>
      <p:sp>
        <p:nvSpPr>
          <p:cNvPr id="7" name="Text 5"/>
          <p:cNvSpPr/>
          <p:nvPr/>
        </p:nvSpPr>
        <p:spPr>
          <a:xfrm>
            <a:off x="656392" y="3373398"/>
            <a:ext cx="7118747" cy="281226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200"/>
              </a:lnSpc>
              <a:buNone/>
            </a:pPr>
            <a:r>
              <a:rPr b="1" dirty="0" lang="en-US" sz="14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Оцифровка — не выбор, а необходимость</a:t>
            </a:r>
            <a:r>
              <a:rPr dirty="0" lang="en-US" sz="14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 для сохранения языка и культуры.</a:t>
            </a:r>
            <a:endParaRPr dirty="0" lang="en-US" sz="1450"/>
          </a:p>
        </p:txBody>
      </p:sp>
      <p:pic>
        <p:nvPicPr>
          <p:cNvPr descr="preencoded.png" id="8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9663" y="1540907"/>
            <a:ext cx="5191847" cy="648978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descr="preencoded.png" id="3" name="Imag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1264" y="300633"/>
            <a:ext cx="3551873" cy="762833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42010" y="1001673"/>
            <a:ext cx="7259598" cy="68353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5350"/>
              </a:lnSpc>
              <a:buNone/>
            </a:pPr>
            <a:r>
              <a:rPr b="1" dirty="0" lang="en-US" sz="4300">
                <a:solidFill>
                  <a:srgbClr val="000000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Решение: бот в кармане</a:t>
            </a:r>
            <a:endParaRPr dirty="0" lang="en-US" sz="4300"/>
          </a:p>
        </p:txBody>
      </p:sp>
      <p:sp>
        <p:nvSpPr>
          <p:cNvPr id="5" name="Shape 1"/>
          <p:cNvSpPr/>
          <p:nvPr/>
        </p:nvSpPr>
        <p:spPr>
          <a:xfrm>
            <a:off x="842010" y="2046089"/>
            <a:ext cx="3609737" cy="2651046"/>
          </a:xfrm>
          <a:prstGeom prst="roundRect">
            <a:avLst>
              <a:gd fmla="val 1361" name="adj"/>
            </a:avLst>
          </a:prstGeom>
          <a:solidFill>
            <a:srgbClr val="F2EEEE"/>
          </a:solidFill>
          <a:ln/>
        </p:spPr>
      </p:sp>
      <p:sp>
        <p:nvSpPr>
          <p:cNvPr id="6" name="Shape 2"/>
          <p:cNvSpPr/>
          <p:nvPr/>
        </p:nvSpPr>
        <p:spPr>
          <a:xfrm>
            <a:off x="1082516" y="2286595"/>
            <a:ext cx="721757" cy="721757"/>
          </a:xfrm>
          <a:prstGeom prst="roundRect">
            <a:avLst>
              <a:gd fmla="val 12667817" name="adj"/>
            </a:avLst>
          </a:prstGeom>
          <a:solidFill>
            <a:srgbClr val="2D2E34"/>
          </a:solidFill>
          <a:ln/>
        </p:spPr>
      </p:sp>
      <p:pic>
        <p:nvPicPr>
          <p:cNvPr descr="preencoded.png" id="7" name="Image 2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80993" y="2485073"/>
            <a:ext cx="324683" cy="32468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82516" y="3248858"/>
            <a:ext cx="2733913" cy="34170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650"/>
              </a:lnSpc>
              <a:buNone/>
            </a:pPr>
            <a:r>
              <a:rPr b="1" dirty="0" lang="en-US" sz="215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Доступность</a:t>
            </a:r>
            <a:endParaRPr dirty="0" lang="en-US" sz="2150"/>
          </a:p>
        </p:txBody>
      </p:sp>
      <p:sp>
        <p:nvSpPr>
          <p:cNvPr id="9" name="Text 4"/>
          <p:cNvSpPr/>
          <p:nvPr/>
        </p:nvSpPr>
        <p:spPr>
          <a:xfrm>
            <a:off x="1082516" y="3734872"/>
            <a:ext cx="3128724" cy="721757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2800"/>
              </a:lnSpc>
              <a:buNone/>
            </a:pPr>
            <a:r>
              <a:rPr dirty="0" lang="en-US" sz="18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Работает на любом устройстве с Telegram</a:t>
            </a:r>
            <a:endParaRPr dirty="0" lang="en-US" sz="1850"/>
          </a:p>
        </p:txBody>
      </p:sp>
      <p:sp>
        <p:nvSpPr>
          <p:cNvPr id="10" name="Shape 5"/>
          <p:cNvSpPr/>
          <p:nvPr/>
        </p:nvSpPr>
        <p:spPr>
          <a:xfrm>
            <a:off x="4692253" y="2046089"/>
            <a:ext cx="3609737" cy="2651046"/>
          </a:xfrm>
          <a:prstGeom prst="roundRect">
            <a:avLst>
              <a:gd fmla="val 1361" name="adj"/>
            </a:avLst>
          </a:prstGeom>
          <a:solidFill>
            <a:srgbClr val="F2EEEE"/>
          </a:solidFill>
          <a:ln/>
        </p:spPr>
      </p:sp>
      <p:sp>
        <p:nvSpPr>
          <p:cNvPr id="11" name="Shape 6"/>
          <p:cNvSpPr/>
          <p:nvPr/>
        </p:nvSpPr>
        <p:spPr>
          <a:xfrm>
            <a:off x="4932759" y="2286595"/>
            <a:ext cx="721757" cy="721757"/>
          </a:xfrm>
          <a:prstGeom prst="roundRect">
            <a:avLst>
              <a:gd fmla="val 12667817" name="adj"/>
            </a:avLst>
          </a:prstGeom>
          <a:solidFill>
            <a:srgbClr val="2D2E34"/>
          </a:solidFill>
          <a:ln/>
        </p:spPr>
      </p:sp>
      <p:pic>
        <p:nvPicPr>
          <p:cNvPr descr="preencoded.png" id="12" name="Image 3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31237" y="2485073"/>
            <a:ext cx="324683" cy="32468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4932759" y="3248858"/>
            <a:ext cx="2733913" cy="34170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650"/>
              </a:lnSpc>
              <a:buNone/>
            </a:pPr>
            <a:r>
              <a:rPr b="1" dirty="0" lang="en-US" sz="215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Скорость</a:t>
            </a:r>
            <a:endParaRPr dirty="0" lang="en-US" sz="2150"/>
          </a:p>
        </p:txBody>
      </p:sp>
      <p:sp>
        <p:nvSpPr>
          <p:cNvPr id="14" name="Text 8"/>
          <p:cNvSpPr/>
          <p:nvPr/>
        </p:nvSpPr>
        <p:spPr>
          <a:xfrm>
            <a:off x="4932759" y="3734872"/>
            <a:ext cx="3128724" cy="36087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800"/>
              </a:lnSpc>
              <a:buNone/>
            </a:pPr>
            <a:r>
              <a:rPr dirty="0" lang="en-US" sz="18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Мгновенный доступ к книгам</a:t>
            </a:r>
            <a:endParaRPr dirty="0" lang="en-US" sz="1850"/>
          </a:p>
        </p:txBody>
      </p:sp>
      <p:sp>
        <p:nvSpPr>
          <p:cNvPr id="15" name="Shape 9"/>
          <p:cNvSpPr/>
          <p:nvPr/>
        </p:nvSpPr>
        <p:spPr>
          <a:xfrm>
            <a:off x="842010" y="4937641"/>
            <a:ext cx="7459980" cy="2290167"/>
          </a:xfrm>
          <a:prstGeom prst="roundRect">
            <a:avLst>
              <a:gd fmla="val 1576" name="adj"/>
            </a:avLst>
          </a:prstGeom>
          <a:solidFill>
            <a:srgbClr val="F2EEEE"/>
          </a:solidFill>
          <a:ln/>
        </p:spPr>
      </p:sp>
      <p:sp>
        <p:nvSpPr>
          <p:cNvPr id="16" name="Shape 10"/>
          <p:cNvSpPr/>
          <p:nvPr/>
        </p:nvSpPr>
        <p:spPr>
          <a:xfrm>
            <a:off x="1082516" y="5178147"/>
            <a:ext cx="721757" cy="721757"/>
          </a:xfrm>
          <a:prstGeom prst="roundRect">
            <a:avLst>
              <a:gd fmla="val 12667817" name="adj"/>
            </a:avLst>
          </a:prstGeom>
          <a:solidFill>
            <a:srgbClr val="2D2E34"/>
          </a:solidFill>
          <a:ln/>
        </p:spPr>
      </p:sp>
      <p:pic>
        <p:nvPicPr>
          <p:cNvPr descr="preencoded.png" id="17" name="Image 4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80993" y="5376624"/>
            <a:ext cx="324683" cy="324683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082516" y="6140410"/>
            <a:ext cx="2733913" cy="34170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650"/>
              </a:lnSpc>
              <a:buNone/>
            </a:pPr>
            <a:r>
              <a:rPr b="1" dirty="0" lang="en-US" sz="215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Без границ</a:t>
            </a:r>
            <a:endParaRPr dirty="0" lang="en-US" sz="2150"/>
          </a:p>
        </p:txBody>
      </p:sp>
      <p:sp>
        <p:nvSpPr>
          <p:cNvPr id="19" name="Text 12"/>
          <p:cNvSpPr/>
          <p:nvPr/>
        </p:nvSpPr>
        <p:spPr>
          <a:xfrm>
            <a:off x="1082516" y="6626423"/>
            <a:ext cx="6978968" cy="36087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800"/>
              </a:lnSpc>
              <a:buNone/>
            </a:pPr>
            <a:r>
              <a:rPr dirty="0" lang="en-US" sz="185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Доступен из любой точки мира</a:t>
            </a:r>
            <a:endParaRPr dirty="0" lang="en-US" sz="185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63798" y="2032754"/>
            <a:ext cx="1492567" cy="459343"/>
          </a:xfrm>
          <a:prstGeom prst="roundRect">
            <a:avLst>
              <a:gd fmla="val 6448" name="adj"/>
            </a:avLst>
          </a:prstGeom>
          <a:noFill/>
          <a:ln w="7620">
            <a:solidFill>
              <a:srgbClr val="2D2E34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1019413" y="2114312"/>
            <a:ext cx="1181338" cy="29622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300"/>
              </a:lnSpc>
              <a:buNone/>
            </a:pPr>
            <a:r>
              <a:rPr dirty="0" lang="en-US" sz="1550">
                <a:solidFill>
                  <a:srgbClr val="2D2E34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ТЕХНОЛОГИИ</a:t>
            </a:r>
            <a:endParaRPr dirty="0" lang="en-US" sz="1550"/>
          </a:p>
        </p:txBody>
      </p:sp>
      <p:sp>
        <p:nvSpPr>
          <p:cNvPr id="4" name="Text 2"/>
          <p:cNvSpPr/>
          <p:nvPr/>
        </p:nvSpPr>
        <p:spPr>
          <a:xfrm>
            <a:off x="863798" y="2590800"/>
            <a:ext cx="5609749" cy="70127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5500"/>
              </a:lnSpc>
              <a:buNone/>
            </a:pPr>
            <a:r>
              <a:rPr b="1" dirty="0" lang="en-US" sz="4400">
                <a:solidFill>
                  <a:srgbClr val="000000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Как это работает?</a:t>
            </a:r>
            <a:endParaRPr dirty="0" lang="en-US" sz="4400"/>
          </a:p>
        </p:txBody>
      </p:sp>
      <p:pic>
        <p:nvPicPr>
          <p:cNvPr descr="preencoded.png" id="5" name="Image 0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63798" y="3662243"/>
            <a:ext cx="616982" cy="61698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63798" y="4587716"/>
            <a:ext cx="28048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Python</a:t>
            </a:r>
            <a:endParaRPr dirty="0" lang="en-US" sz="2200"/>
          </a:p>
        </p:txBody>
      </p:sp>
      <p:sp>
        <p:nvSpPr>
          <p:cNvPr id="7" name="Text 4"/>
          <p:cNvSpPr/>
          <p:nvPr/>
        </p:nvSpPr>
        <p:spPr>
          <a:xfrm>
            <a:off x="863798" y="5086350"/>
            <a:ext cx="4095274" cy="1110496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Надёжный и гибкий язык программирования для создания бота</a:t>
            </a:r>
            <a:endParaRPr dirty="0" lang="en-US" sz="1900"/>
          </a:p>
        </p:txBody>
      </p:sp>
      <p:pic>
        <p:nvPicPr>
          <p:cNvPr descr="preencoded.png" id="8" name="Image 1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67563" y="3662243"/>
            <a:ext cx="616982" cy="6169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267563" y="4587716"/>
            <a:ext cx="28048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JSON</a:t>
            </a:r>
            <a:endParaRPr dirty="0" lang="en-US" sz="2200"/>
          </a:p>
        </p:txBody>
      </p:sp>
      <p:sp>
        <p:nvSpPr>
          <p:cNvPr id="10" name="Text 6"/>
          <p:cNvSpPr/>
          <p:nvPr/>
        </p:nvSpPr>
        <p:spPr>
          <a:xfrm>
            <a:off x="5267563" y="5086350"/>
            <a:ext cx="4095274" cy="740331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Лёгкий формат хранения данных о книгах и метаинформации</a:t>
            </a:r>
            <a:endParaRPr dirty="0" lang="en-US" sz="1900"/>
          </a:p>
        </p:txBody>
      </p:sp>
      <p:pic>
        <p:nvPicPr>
          <p:cNvPr descr="preencoded.png" id="11" name="Image 2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671328" y="3662243"/>
            <a:ext cx="616982" cy="61698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671328" y="4587716"/>
            <a:ext cx="28048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Облачный сервер</a:t>
            </a:r>
            <a:endParaRPr dirty="0" lang="en-US" sz="2200"/>
          </a:p>
        </p:txBody>
      </p:sp>
      <p:sp>
        <p:nvSpPr>
          <p:cNvPr id="13" name="Text 8"/>
          <p:cNvSpPr/>
          <p:nvPr/>
        </p:nvSpPr>
        <p:spPr>
          <a:xfrm>
            <a:off x="9671328" y="5086350"/>
            <a:ext cx="4095274" cy="740331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Бот работает 24/7 без перерывов и выходных</a:t>
            </a:r>
            <a:endParaRPr dirty="0" lang="en-US"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356360"/>
            <a:ext cx="5743694" cy="70127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5500"/>
              </a:lnSpc>
              <a:buNone/>
            </a:pPr>
            <a:r>
              <a:rPr b="1" dirty="0" lang="en-US" sz="4400">
                <a:solidFill>
                  <a:srgbClr val="000000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Возможности бота</a:t>
            </a:r>
            <a:endParaRPr dirty="0" lang="en-US" sz="4400"/>
          </a:p>
        </p:txBody>
      </p:sp>
      <p:pic>
        <p:nvPicPr>
          <p:cNvPr descr="preencoded.png" id="3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705457"/>
            <a:ext cx="6150293" cy="3353753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623929" y="2836545"/>
            <a:ext cx="123349" cy="123349"/>
          </a:xfrm>
          <a:prstGeom prst="roundRect">
            <a:avLst>
              <a:gd fmla="val 370656" name="adj"/>
            </a:avLst>
          </a:prstGeom>
          <a:solidFill>
            <a:srgbClr val="2D2E34"/>
          </a:solidFill>
          <a:ln/>
        </p:spPr>
      </p:sp>
      <p:sp>
        <p:nvSpPr>
          <p:cNvPr id="5" name="Text 2"/>
          <p:cNvSpPr/>
          <p:nvPr/>
        </p:nvSpPr>
        <p:spPr>
          <a:xfrm>
            <a:off x="7994094" y="2705457"/>
            <a:ext cx="28048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Умный поиск</a:t>
            </a:r>
            <a:endParaRPr dirty="0" lang="en-US" sz="2200"/>
          </a:p>
        </p:txBody>
      </p:sp>
      <p:sp>
        <p:nvSpPr>
          <p:cNvPr id="6" name="Text 3"/>
          <p:cNvSpPr/>
          <p:nvPr/>
        </p:nvSpPr>
        <p:spPr>
          <a:xfrm>
            <a:off x="7994094" y="3302913"/>
            <a:ext cx="5780127" cy="370165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По названию книги или ключевым словам</a:t>
            </a:r>
            <a:endParaRPr dirty="0" lang="en-US" sz="1900"/>
          </a:p>
        </p:txBody>
      </p:sp>
      <p:sp>
        <p:nvSpPr>
          <p:cNvPr id="7" name="Shape 4"/>
          <p:cNvSpPr/>
          <p:nvPr/>
        </p:nvSpPr>
        <p:spPr>
          <a:xfrm>
            <a:off x="7623929" y="4297799"/>
            <a:ext cx="123349" cy="123349"/>
          </a:xfrm>
          <a:prstGeom prst="roundRect">
            <a:avLst>
              <a:gd fmla="val 370656" name="adj"/>
            </a:avLst>
          </a:prstGeom>
          <a:solidFill>
            <a:srgbClr val="2D2E34"/>
          </a:solidFill>
          <a:ln/>
        </p:spPr>
      </p:sp>
      <p:sp>
        <p:nvSpPr>
          <p:cNvPr id="8" name="Text 5"/>
          <p:cNvSpPr/>
          <p:nvPr/>
        </p:nvSpPr>
        <p:spPr>
          <a:xfrm>
            <a:off x="7994094" y="4166711"/>
            <a:ext cx="3089077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Мгновенная выдача</a:t>
            </a:r>
            <a:endParaRPr dirty="0" lang="en-US" sz="2200"/>
          </a:p>
        </p:txBody>
      </p:sp>
      <p:sp>
        <p:nvSpPr>
          <p:cNvPr id="9" name="Text 6"/>
          <p:cNvSpPr/>
          <p:nvPr/>
        </p:nvSpPr>
        <p:spPr>
          <a:xfrm>
            <a:off x="7994094" y="4764167"/>
            <a:ext cx="5780127" cy="370165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PDF-файл отправляется за секунды</a:t>
            </a:r>
            <a:endParaRPr dirty="0" lang="en-US" sz="1900"/>
          </a:p>
        </p:txBody>
      </p:sp>
      <p:sp>
        <p:nvSpPr>
          <p:cNvPr id="10" name="Shape 7"/>
          <p:cNvSpPr/>
          <p:nvPr/>
        </p:nvSpPr>
        <p:spPr>
          <a:xfrm>
            <a:off x="7623929" y="5759053"/>
            <a:ext cx="123349" cy="123349"/>
          </a:xfrm>
          <a:prstGeom prst="roundRect">
            <a:avLst>
              <a:gd fmla="val 370656" name="adj"/>
            </a:avLst>
          </a:prstGeom>
          <a:solidFill>
            <a:srgbClr val="2D2E34"/>
          </a:solidFill>
          <a:ln/>
        </p:spPr>
      </p:sp>
      <p:sp>
        <p:nvSpPr>
          <p:cNvPr id="11" name="Text 8"/>
          <p:cNvSpPr/>
          <p:nvPr/>
        </p:nvSpPr>
        <p:spPr>
          <a:xfrm>
            <a:off x="7994094" y="5627965"/>
            <a:ext cx="28048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Двуязычность</a:t>
            </a:r>
            <a:endParaRPr dirty="0" lang="en-US" sz="2200"/>
          </a:p>
        </p:txBody>
      </p:sp>
      <p:sp>
        <p:nvSpPr>
          <p:cNvPr id="12" name="Text 9"/>
          <p:cNvSpPr/>
          <p:nvPr/>
        </p:nvSpPr>
        <p:spPr>
          <a:xfrm>
            <a:off x="7994094" y="6225421"/>
            <a:ext cx="5780127" cy="370165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Версии книг на ингушском и русском языках</a:t>
            </a:r>
            <a:endParaRPr dirty="0" lang="en-US"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26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54393" y="671274"/>
            <a:ext cx="7435215" cy="1387078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5450"/>
              </a:lnSpc>
              <a:buNone/>
            </a:pPr>
            <a:r>
              <a:rPr b="1" dirty="0" lang="en-US" sz="4350">
                <a:solidFill>
                  <a:srgbClr val="000000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Что можно почитать в боте</a:t>
            </a:r>
            <a:endParaRPr dirty="0" lang="en-US" sz="4350"/>
          </a:p>
        </p:txBody>
      </p:sp>
      <p:pic>
        <p:nvPicPr>
          <p:cNvPr descr="preencoded.png" id="4" name="Image 1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54393" y="2424470"/>
            <a:ext cx="610195" cy="6101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54393" y="3339703"/>
            <a:ext cx="5659160" cy="346710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700"/>
              </a:lnSpc>
              <a:buNone/>
            </a:pPr>
            <a:r>
              <a:rPr b="1" dirty="0" lang="en-US" sz="215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Классическая ингушская литература</a:t>
            </a:r>
            <a:endParaRPr dirty="0" lang="en-US" sz="2150"/>
          </a:p>
        </p:txBody>
      </p:sp>
      <p:sp>
        <p:nvSpPr>
          <p:cNvPr id="6" name="Text 2"/>
          <p:cNvSpPr/>
          <p:nvPr/>
        </p:nvSpPr>
        <p:spPr>
          <a:xfrm>
            <a:off x="854393" y="3832860"/>
            <a:ext cx="7435215" cy="1098352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285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Погрузитесь в произведения основоположников ингушской словесности. Например: Идрис Базоркин "Из тьмы веков", Саид Чахкиев "Золотые столбы".</a:t>
            </a:r>
            <a:endParaRPr dirty="0" lang="en-US" sz="1900"/>
          </a:p>
        </p:txBody>
      </p:sp>
      <p:pic>
        <p:nvPicPr>
          <p:cNvPr descr="preencoded.png" id="7" name="Image 2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54393" y="5419368"/>
            <a:ext cx="610195" cy="61019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54393" y="6334601"/>
            <a:ext cx="3299103" cy="346710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700"/>
              </a:lnSpc>
              <a:buNone/>
            </a:pPr>
            <a:r>
              <a:rPr b="1" dirty="0" lang="en-US" sz="215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Современные авторы</a:t>
            </a:r>
            <a:endParaRPr dirty="0" lang="en-US" sz="2150"/>
          </a:p>
        </p:txBody>
      </p:sp>
      <p:sp>
        <p:nvSpPr>
          <p:cNvPr id="9" name="Text 4"/>
          <p:cNvSpPr/>
          <p:nvPr/>
        </p:nvSpPr>
        <p:spPr>
          <a:xfrm>
            <a:off x="854393" y="6827758"/>
            <a:ext cx="7435215" cy="732234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285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Откройте для себя новые голоса и актуальные сюжеты. Например: Исса Кодзоев "Над бездной", Берс Евлоев  "Идеальный".</a:t>
            </a:r>
            <a:endParaRPr dirty="0" lang="en-US"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340406"/>
            <a:ext cx="1976438" cy="29622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300"/>
              </a:lnSpc>
              <a:buNone/>
            </a:pPr>
            <a:r>
              <a:rPr dirty="0" lang="en-US" sz="1550">
                <a:solidFill>
                  <a:srgbClr val="2D2E34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ПРОЦЕСС РАЗРАБОТКИ</a:t>
            </a:r>
            <a:endParaRPr dirty="0" lang="en-US" sz="1550"/>
          </a:p>
        </p:txBody>
      </p:sp>
      <p:sp>
        <p:nvSpPr>
          <p:cNvPr id="3" name="Text 1"/>
          <p:cNvSpPr/>
          <p:nvPr/>
        </p:nvSpPr>
        <p:spPr>
          <a:xfrm>
            <a:off x="863798" y="1809274"/>
            <a:ext cx="5609749" cy="70127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5500"/>
              </a:lnSpc>
              <a:buNone/>
            </a:pPr>
            <a:r>
              <a:rPr b="1" dirty="0" lang="en-US" sz="4400">
                <a:solidFill>
                  <a:srgbClr val="000000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Этапы работы</a:t>
            </a:r>
            <a:endParaRPr dirty="0" lang="en-US" sz="4400"/>
          </a:p>
        </p:txBody>
      </p:sp>
      <p:sp>
        <p:nvSpPr>
          <p:cNvPr id="4" name="Shape 2"/>
          <p:cNvSpPr/>
          <p:nvPr/>
        </p:nvSpPr>
        <p:spPr>
          <a:xfrm>
            <a:off x="863798" y="4736783"/>
            <a:ext cx="12902803" cy="30480"/>
          </a:xfrm>
          <a:prstGeom prst="roundRect">
            <a:avLst>
              <a:gd fmla="val 121472" name="adj"/>
            </a:avLst>
          </a:prstGeom>
          <a:solidFill>
            <a:srgbClr val="D8D4D4"/>
          </a:solidFill>
          <a:ln/>
        </p:spPr>
      </p:sp>
      <p:sp>
        <p:nvSpPr>
          <p:cNvPr id="5" name="Shape 3"/>
          <p:cNvSpPr/>
          <p:nvPr/>
        </p:nvSpPr>
        <p:spPr>
          <a:xfrm>
            <a:off x="3336488" y="3996333"/>
            <a:ext cx="30480" cy="740450"/>
          </a:xfrm>
          <a:prstGeom prst="roundRect">
            <a:avLst>
              <a:gd fmla="val 121472" name="adj"/>
            </a:avLst>
          </a:prstGeom>
          <a:solidFill>
            <a:srgbClr val="D8D4D4"/>
          </a:solidFill>
          <a:ln/>
        </p:spPr>
      </p:sp>
      <p:sp>
        <p:nvSpPr>
          <p:cNvPr id="6" name="Shape 4"/>
          <p:cNvSpPr/>
          <p:nvPr/>
        </p:nvSpPr>
        <p:spPr>
          <a:xfrm>
            <a:off x="3074075" y="4459129"/>
            <a:ext cx="555308" cy="555308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/>
        </p:spPr>
      </p:sp>
      <p:sp>
        <p:nvSpPr>
          <p:cNvPr id="7" name="Text 5"/>
          <p:cNvSpPr/>
          <p:nvPr/>
        </p:nvSpPr>
        <p:spPr>
          <a:xfrm>
            <a:off x="3183493" y="4526459"/>
            <a:ext cx="336471" cy="42064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650"/>
              </a:lnSpc>
              <a:buNone/>
            </a:pPr>
            <a:r>
              <a:rPr b="1" dirty="0" lang="en-US" sz="265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1</a:t>
            </a:r>
            <a:endParaRPr dirty="0" lang="en-US" sz="2650"/>
          </a:p>
        </p:txBody>
      </p:sp>
      <p:sp>
        <p:nvSpPr>
          <p:cNvPr id="8" name="Text 6"/>
          <p:cNvSpPr/>
          <p:nvPr/>
        </p:nvSpPr>
        <p:spPr>
          <a:xfrm>
            <a:off x="1949291" y="2880717"/>
            <a:ext cx="28048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Этап 1</a:t>
            </a:r>
            <a:endParaRPr dirty="0" lang="en-US" sz="2200"/>
          </a:p>
        </p:txBody>
      </p:sp>
      <p:sp>
        <p:nvSpPr>
          <p:cNvPr id="9" name="Text 7"/>
          <p:cNvSpPr/>
          <p:nvPr/>
        </p:nvSpPr>
        <p:spPr>
          <a:xfrm>
            <a:off x="1110615" y="3379351"/>
            <a:ext cx="4482346" cy="370165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Сбор и подготовка книг в формате PDF</a:t>
            </a:r>
            <a:endParaRPr dirty="0" lang="en-US" sz="1900"/>
          </a:p>
        </p:txBody>
      </p:sp>
      <p:sp>
        <p:nvSpPr>
          <p:cNvPr id="10" name="Shape 8"/>
          <p:cNvSpPr/>
          <p:nvPr/>
        </p:nvSpPr>
        <p:spPr>
          <a:xfrm>
            <a:off x="5978723" y="4736783"/>
            <a:ext cx="30480" cy="740450"/>
          </a:xfrm>
          <a:prstGeom prst="roundRect">
            <a:avLst>
              <a:gd fmla="val 121472" name="adj"/>
            </a:avLst>
          </a:prstGeom>
          <a:solidFill>
            <a:srgbClr val="D8D4D4"/>
          </a:solidFill>
          <a:ln/>
        </p:spPr>
      </p:sp>
      <p:sp>
        <p:nvSpPr>
          <p:cNvPr id="11" name="Shape 9"/>
          <p:cNvSpPr/>
          <p:nvPr/>
        </p:nvSpPr>
        <p:spPr>
          <a:xfrm>
            <a:off x="5716310" y="4459129"/>
            <a:ext cx="555308" cy="555308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/>
        </p:spPr>
      </p:sp>
      <p:sp>
        <p:nvSpPr>
          <p:cNvPr id="12" name="Text 10"/>
          <p:cNvSpPr/>
          <p:nvPr/>
        </p:nvSpPr>
        <p:spPr>
          <a:xfrm>
            <a:off x="5825728" y="4526459"/>
            <a:ext cx="336471" cy="42064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650"/>
              </a:lnSpc>
              <a:buNone/>
            </a:pPr>
            <a:r>
              <a:rPr b="1" dirty="0" lang="en-US" sz="265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2</a:t>
            </a:r>
            <a:endParaRPr dirty="0" lang="en-US" sz="2650"/>
          </a:p>
        </p:txBody>
      </p:sp>
      <p:sp>
        <p:nvSpPr>
          <p:cNvPr id="13" name="Text 11"/>
          <p:cNvSpPr/>
          <p:nvPr/>
        </p:nvSpPr>
        <p:spPr>
          <a:xfrm>
            <a:off x="4591526" y="5724049"/>
            <a:ext cx="28048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Этап 2</a:t>
            </a:r>
            <a:endParaRPr dirty="0" lang="en-US" sz="2200"/>
          </a:p>
        </p:txBody>
      </p:sp>
      <p:sp>
        <p:nvSpPr>
          <p:cNvPr id="14" name="Text 12"/>
          <p:cNvSpPr/>
          <p:nvPr/>
        </p:nvSpPr>
        <p:spPr>
          <a:xfrm>
            <a:off x="3752850" y="6222683"/>
            <a:ext cx="4482346" cy="740331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ctr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Создание структурированной базы данных в JSON</a:t>
            </a:r>
            <a:endParaRPr dirty="0" lang="en-US" sz="1900"/>
          </a:p>
        </p:txBody>
      </p:sp>
      <p:sp>
        <p:nvSpPr>
          <p:cNvPr id="15" name="Shape 13"/>
          <p:cNvSpPr/>
          <p:nvPr/>
        </p:nvSpPr>
        <p:spPr>
          <a:xfrm>
            <a:off x="8620958" y="3996333"/>
            <a:ext cx="30480" cy="740450"/>
          </a:xfrm>
          <a:prstGeom prst="roundRect">
            <a:avLst>
              <a:gd fmla="val 121472" name="adj"/>
            </a:avLst>
          </a:prstGeom>
          <a:solidFill>
            <a:srgbClr val="D8D4D4"/>
          </a:solidFill>
          <a:ln/>
        </p:spPr>
      </p:sp>
      <p:sp>
        <p:nvSpPr>
          <p:cNvPr id="16" name="Shape 14"/>
          <p:cNvSpPr/>
          <p:nvPr/>
        </p:nvSpPr>
        <p:spPr>
          <a:xfrm>
            <a:off x="8358545" y="4459129"/>
            <a:ext cx="555308" cy="555308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/>
        </p:spPr>
      </p:sp>
      <p:sp>
        <p:nvSpPr>
          <p:cNvPr id="17" name="Text 15"/>
          <p:cNvSpPr/>
          <p:nvPr/>
        </p:nvSpPr>
        <p:spPr>
          <a:xfrm>
            <a:off x="8467963" y="4526459"/>
            <a:ext cx="336471" cy="42064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650"/>
              </a:lnSpc>
              <a:buNone/>
            </a:pPr>
            <a:r>
              <a:rPr b="1" dirty="0" lang="en-US" sz="265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3</a:t>
            </a:r>
            <a:endParaRPr dirty="0" lang="en-US" sz="2650"/>
          </a:p>
        </p:txBody>
      </p:sp>
      <p:sp>
        <p:nvSpPr>
          <p:cNvPr id="18" name="Text 16"/>
          <p:cNvSpPr/>
          <p:nvPr/>
        </p:nvSpPr>
        <p:spPr>
          <a:xfrm>
            <a:off x="7233761" y="2880717"/>
            <a:ext cx="28048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Этап 3</a:t>
            </a:r>
            <a:endParaRPr dirty="0" lang="en-US" sz="2200"/>
          </a:p>
        </p:txBody>
      </p:sp>
      <p:sp>
        <p:nvSpPr>
          <p:cNvPr id="19" name="Text 17"/>
          <p:cNvSpPr/>
          <p:nvPr/>
        </p:nvSpPr>
        <p:spPr>
          <a:xfrm>
            <a:off x="6395085" y="3379351"/>
            <a:ext cx="4482346" cy="370165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Написание и отладка кода на Python</a:t>
            </a:r>
            <a:endParaRPr dirty="0" lang="en-US" sz="1900"/>
          </a:p>
        </p:txBody>
      </p:sp>
      <p:sp>
        <p:nvSpPr>
          <p:cNvPr id="20" name="Shape 18"/>
          <p:cNvSpPr/>
          <p:nvPr/>
        </p:nvSpPr>
        <p:spPr>
          <a:xfrm>
            <a:off x="11263193" y="4736783"/>
            <a:ext cx="30480" cy="740450"/>
          </a:xfrm>
          <a:prstGeom prst="roundRect">
            <a:avLst>
              <a:gd fmla="val 121472" name="adj"/>
            </a:avLst>
          </a:prstGeom>
          <a:solidFill>
            <a:srgbClr val="D8D4D4"/>
          </a:solidFill>
          <a:ln/>
        </p:spPr>
      </p:sp>
      <p:sp>
        <p:nvSpPr>
          <p:cNvPr id="21" name="Shape 19"/>
          <p:cNvSpPr/>
          <p:nvPr/>
        </p:nvSpPr>
        <p:spPr>
          <a:xfrm>
            <a:off x="11000780" y="4459129"/>
            <a:ext cx="555308" cy="555308"/>
          </a:xfrm>
          <a:prstGeom prst="roundRect">
            <a:avLst>
              <a:gd fmla="val 6667" name="adj"/>
            </a:avLst>
          </a:prstGeom>
          <a:solidFill>
            <a:srgbClr val="F2EEEE"/>
          </a:solidFill>
          <a:ln/>
        </p:spPr>
      </p:sp>
      <p:sp>
        <p:nvSpPr>
          <p:cNvPr id="22" name="Text 20"/>
          <p:cNvSpPr/>
          <p:nvPr/>
        </p:nvSpPr>
        <p:spPr>
          <a:xfrm>
            <a:off x="11110198" y="4526459"/>
            <a:ext cx="336471" cy="42064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650"/>
              </a:lnSpc>
              <a:buNone/>
            </a:pPr>
            <a:r>
              <a:rPr b="1" dirty="0" lang="en-US" sz="265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4</a:t>
            </a:r>
            <a:endParaRPr dirty="0" lang="en-US" sz="2650"/>
          </a:p>
        </p:txBody>
      </p:sp>
      <p:sp>
        <p:nvSpPr>
          <p:cNvPr id="23" name="Text 21"/>
          <p:cNvSpPr/>
          <p:nvPr/>
        </p:nvSpPr>
        <p:spPr>
          <a:xfrm>
            <a:off x="9875996" y="5724049"/>
            <a:ext cx="28048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Этап 4</a:t>
            </a:r>
            <a:endParaRPr dirty="0" lang="en-US" sz="2200"/>
          </a:p>
        </p:txBody>
      </p:sp>
      <p:sp>
        <p:nvSpPr>
          <p:cNvPr id="24" name="Text 22"/>
          <p:cNvSpPr/>
          <p:nvPr/>
        </p:nvSpPr>
        <p:spPr>
          <a:xfrm>
            <a:off x="9037320" y="6222683"/>
            <a:ext cx="4482346" cy="370165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Тестирование и публичный запуск бота</a:t>
            </a:r>
            <a:endParaRPr dirty="0" lang="en-US" sz="19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395538"/>
            <a:ext cx="7416403" cy="1402556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5500"/>
              </a:lnSpc>
              <a:buNone/>
            </a:pPr>
            <a:r>
              <a:rPr b="1" dirty="0" lang="en-US" sz="4400">
                <a:solidFill>
                  <a:srgbClr val="000000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Сохраняем язык через технологии</a:t>
            </a:r>
            <a:endParaRPr dirty="0" lang="en-US" sz="4400"/>
          </a:p>
        </p:txBody>
      </p:sp>
      <p:sp>
        <p:nvSpPr>
          <p:cNvPr id="4" name="Text 1"/>
          <p:cNvSpPr/>
          <p:nvPr/>
        </p:nvSpPr>
        <p:spPr>
          <a:xfrm>
            <a:off x="6720364" y="4445913"/>
            <a:ext cx="7046238" cy="1110496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l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Технологии — мост между прошлым и будущим. Мы создаём инструменты, которые помогут новым поколениям читать на родном языке.</a:t>
            </a:r>
            <a:endParaRPr dirty="0" lang="en-US" sz="1900"/>
          </a:p>
        </p:txBody>
      </p:sp>
      <p:sp>
        <p:nvSpPr>
          <p:cNvPr id="5" name="Shape 2"/>
          <p:cNvSpPr/>
          <p:nvPr/>
        </p:nvSpPr>
        <p:spPr>
          <a:xfrm>
            <a:off x="6350198" y="4168259"/>
            <a:ext cx="30480" cy="1665803"/>
          </a:xfrm>
          <a:prstGeom prst="rect">
            <a:avLst/>
          </a:prstGeom>
          <a:solidFill>
            <a:srgbClr val="2D2E34"/>
          </a:solidFill>
          <a:ln/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" name="Image 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2012513"/>
            <a:ext cx="6818948" cy="701278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5500"/>
              </a:lnSpc>
              <a:buNone/>
            </a:pPr>
            <a:r>
              <a:rPr b="1" dirty="0" lang="en-US" sz="4400">
                <a:solidFill>
                  <a:srgbClr val="000000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Спасибо за внимание!</a:t>
            </a:r>
            <a:endParaRPr dirty="0" lang="en-US" sz="4400"/>
          </a:p>
        </p:txBody>
      </p:sp>
      <p:sp>
        <p:nvSpPr>
          <p:cNvPr id="4" name="Text 1"/>
          <p:cNvSpPr/>
          <p:nvPr/>
        </p:nvSpPr>
        <p:spPr>
          <a:xfrm>
            <a:off x="6350198" y="3207306"/>
            <a:ext cx="2266474" cy="814507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6400"/>
              </a:lnSpc>
              <a:buNone/>
            </a:pPr>
            <a:r>
              <a:rPr b="1" dirty="0" lang="en-US" sz="64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1</a:t>
            </a:r>
            <a:endParaRPr dirty="0" lang="en-US" sz="6400"/>
          </a:p>
        </p:txBody>
      </p:sp>
      <p:sp>
        <p:nvSpPr>
          <p:cNvPr id="5" name="Text 2"/>
          <p:cNvSpPr/>
          <p:nvPr/>
        </p:nvSpPr>
        <p:spPr>
          <a:xfrm>
            <a:off x="6350198" y="4330184"/>
            <a:ext cx="22664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Бот</a:t>
            </a:r>
            <a:endParaRPr dirty="0" lang="en-US" sz="2200"/>
          </a:p>
        </p:txBody>
      </p:sp>
      <p:sp>
        <p:nvSpPr>
          <p:cNvPr id="6" name="Text 3"/>
          <p:cNvSpPr/>
          <p:nvPr/>
        </p:nvSpPr>
        <p:spPr>
          <a:xfrm>
            <a:off x="6350198" y="4828818"/>
            <a:ext cx="2266474" cy="740331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ctr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Простой доступ к культуре</a:t>
            </a:r>
            <a:endParaRPr dirty="0" lang="en-US" sz="1900"/>
          </a:p>
        </p:txBody>
      </p:sp>
      <p:sp>
        <p:nvSpPr>
          <p:cNvPr id="7" name="Text 4"/>
          <p:cNvSpPr/>
          <p:nvPr/>
        </p:nvSpPr>
        <p:spPr>
          <a:xfrm>
            <a:off x="8925163" y="3207306"/>
            <a:ext cx="2266474" cy="814507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6400"/>
              </a:lnSpc>
              <a:buNone/>
            </a:pPr>
            <a:r>
              <a:rPr b="1" dirty="0" lang="en-US" sz="64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2</a:t>
            </a:r>
            <a:endParaRPr dirty="0" lang="en-US" sz="6400"/>
          </a:p>
        </p:txBody>
      </p:sp>
      <p:sp>
        <p:nvSpPr>
          <p:cNvPr id="8" name="Text 5"/>
          <p:cNvSpPr/>
          <p:nvPr/>
        </p:nvSpPr>
        <p:spPr>
          <a:xfrm>
            <a:off x="8925163" y="4330184"/>
            <a:ext cx="22664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Языка</a:t>
            </a:r>
            <a:endParaRPr dirty="0" lang="en-US" sz="2200"/>
          </a:p>
        </p:txBody>
      </p:sp>
      <p:sp>
        <p:nvSpPr>
          <p:cNvPr id="9" name="Text 6"/>
          <p:cNvSpPr/>
          <p:nvPr/>
        </p:nvSpPr>
        <p:spPr>
          <a:xfrm>
            <a:off x="8925163" y="4828818"/>
            <a:ext cx="2266474" cy="740331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ctr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Ингушский и русский</a:t>
            </a:r>
            <a:endParaRPr dirty="0" lang="en-US" sz="1900"/>
          </a:p>
        </p:txBody>
      </p:sp>
      <p:sp>
        <p:nvSpPr>
          <p:cNvPr id="10" name="Text 7"/>
          <p:cNvSpPr/>
          <p:nvPr/>
        </p:nvSpPr>
        <p:spPr>
          <a:xfrm>
            <a:off x="11500128" y="3207306"/>
            <a:ext cx="2266474" cy="814507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6400"/>
              </a:lnSpc>
              <a:buNone/>
            </a:pPr>
            <a:r>
              <a:rPr b="1" dirty="0" lang="en-US" sz="64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24/7</a:t>
            </a:r>
            <a:endParaRPr dirty="0" lang="en-US" sz="6400"/>
          </a:p>
        </p:txBody>
      </p:sp>
      <p:sp>
        <p:nvSpPr>
          <p:cNvPr id="11" name="Text 8"/>
          <p:cNvSpPr/>
          <p:nvPr/>
        </p:nvSpPr>
        <p:spPr>
          <a:xfrm>
            <a:off x="11500128" y="4330184"/>
            <a:ext cx="2266474" cy="350639"/>
          </a:xfrm>
          <a:prstGeom prst="rect">
            <a:avLst/>
          </a:prstGeom>
          <a:noFill/>
          <a:ln/>
        </p:spPr>
        <p:txBody>
          <a:bodyPr anchor="t" bIns="0" lIns="0" numCol="1" rIns="0" rtlCol="0" tIns="0" wrap="none"/>
          <a:lstStyle/>
          <a:p>
            <a:pPr algn="ctr" indent="0" marL="0">
              <a:lnSpc>
                <a:spcPts val="2750"/>
              </a:lnSpc>
              <a:buNone/>
            </a:pPr>
            <a:r>
              <a:rPr b="1" dirty="0" lang="en-US" sz="2200">
                <a:solidFill>
                  <a:srgbClr val="3D3838"/>
                </a:solidFill>
                <a:latin charset="0" pitchFamily="34" typeface="Montserrat Bold"/>
                <a:ea charset="-122" pitchFamily="34" typeface="Montserrat Bold"/>
                <a:cs charset="-120" pitchFamily="34" typeface="Montserrat Bold"/>
              </a:rPr>
              <a:t>Доступ</a:t>
            </a:r>
            <a:endParaRPr dirty="0" lang="en-US" sz="2200"/>
          </a:p>
        </p:txBody>
      </p:sp>
      <p:sp>
        <p:nvSpPr>
          <p:cNvPr id="12" name="Text 9"/>
          <p:cNvSpPr/>
          <p:nvPr/>
        </p:nvSpPr>
        <p:spPr>
          <a:xfrm>
            <a:off x="11500128" y="4828818"/>
            <a:ext cx="2266474" cy="740331"/>
          </a:xfrm>
          <a:prstGeom prst="rect">
            <a:avLst/>
          </a:prstGeom>
          <a:noFill/>
          <a:ln/>
        </p:spPr>
        <p:txBody>
          <a:bodyPr anchor="t" bIns="0" lIns="0" numCol="1" rIns="0" rtlCol="0" tIns="0" wrap="square"/>
          <a:lstStyle/>
          <a:p>
            <a:pPr algn="ctr" indent="0" marL="0">
              <a:lnSpc>
                <a:spcPts val="2900"/>
              </a:lnSpc>
              <a:buNone/>
            </a:pP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Круглосуточно онлайн</a:t>
            </a:r>
            <a:endParaRPr dirty="0" lang="en-US" sz="1900"/>
          </a:p>
        </p:txBody>
      </p:sp>
      <p:sp>
        <p:nvSpPr>
          <p:cNvPr id="13" name="Text 10"/>
          <p:cNvSpPr/>
          <p:nvPr/>
        </p:nvSpPr>
        <p:spPr>
          <a:xfrm>
            <a:off x="6350198" y="5846802"/>
            <a:ext cx="7416403" cy="370165"/>
          </a:xfrm>
          <a:prstGeom prst="rect">
            <a:avLst/>
          </a:prstGeom>
          <a:solidFill>
            <a:schemeClr val="bg1"/>
          </a:solidFill>
          <a:ln/>
        </p:spPr>
        <p:txBody>
          <a:bodyPr anchor="t" bIns="0" lIns="0" numCol="1" rIns="0" rtlCol="0" tIns="0" wrap="none"/>
          <a:lstStyle/>
          <a:p>
            <a:pPr algn="l" indent="0" marL="0">
              <a:lnSpc>
                <a:spcPts val="2900"/>
              </a:lnSpc>
              <a:buNone/>
            </a:pPr>
            <a:r>
              <a:rPr b="1"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Авторы:</a:t>
            </a:r>
            <a:r>
              <a:rPr dirty="0" lang="en-US" sz="1900">
                <a:solidFill>
                  <a:srgbClr val="3D3838"/>
                </a:solidFill>
                <a:latin charset="0" pitchFamily="34" typeface="Source Sans 3"/>
                <a:ea charset="-122" pitchFamily="34" typeface="Source Sans 3"/>
                <a:cs charset="-120" pitchFamily="34" typeface="Source Sans 3"/>
              </a:rPr>
              <a:t> Арапиев И.Я. и Богатырёв А.И.</a:t>
            </a:r>
            <a:endParaRPr dirty="0" lang="en-US" sz="190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7B3F91-F96E-9E2C-D824-092F43FDE78C}"/>
              </a:ext>
            </a:extLst>
          </p:cNvPr>
          <p:cNvSpPr txBox="1"/>
          <p:nvPr/>
        </p:nvSpPr>
        <p:spPr>
          <a:xfrm>
            <a:off x="6400058" y="3201142"/>
            <a:ext cx="1828800" cy="1828800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pPr algn="l"/>
            <a:endParaRPr altLang="ru-RU" dirty="0"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lastClr="000000" val="windowText"/>
      </a:dk1>
      <a:lt1>
        <a:sysClr lastClr="FFFFFF" val="window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panose="02110004020202020204"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110004020202020204"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  <a:ln algn="ctr" cap="flat" cmpd="sng" w="2540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 numCol="1"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id="{2E142A2C-CD16-42D6-873A-C26D2A0506FA}" name="Office Theme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panose="020F0302020204030204"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0F0502020204030204"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62F939B6-93AF-4DB8-9C6B-D6C7DFDC589F}" name="Office Theme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Company/>
  <Words>0</Words>
  <Paragraphs>0</Paragraphs>
  <Slides>9</Slides>
  <Notes>9</Notes>
  <TotalTime>0</TotalTime>
  <HiddenSlides>0</HiddenSlides>
  <MMClips>0</MMClips>
  <ScaleCrop>false</ScaleCrop>
  <HeadingPairs>
    <vt:vector baseType="variant" size="4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baseType="lpstr" size="10"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lication>Microsoft Office PowerPoint</Application>
  <AppVersion>16.0000</AppVersion>
  <PresentationFormat>Произвольный</PresentationFormat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2025-12-31T17:14:50Z</dcterms:created>
  <dc:creator/>
  <cp:lastModifiedBy>Microsoft8 User</cp:lastModifiedBy>
  <dcterms:modified xsi:type="dcterms:W3CDTF">2026-01-01T08:46:21Z</dcterms:modified>
  <cp:revision>3</cp:revision>
  <dc:subject/>
  <dc:title>Презентация PowerPoint</dc:title>
</cp:coreProperties>
</file>